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83" r:id="rId4"/>
    <p:sldId id="284" r:id="rId5"/>
    <p:sldId id="291" r:id="rId6"/>
    <p:sldId id="290" r:id="rId7"/>
    <p:sldId id="289" r:id="rId8"/>
    <p:sldId id="288" r:id="rId9"/>
    <p:sldId id="287" r:id="rId10"/>
    <p:sldId id="286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11"/>
    <a:srgbClr val="FFFFFF"/>
    <a:srgbClr val="FFFA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1" autoAdjust="0"/>
    <p:restoredTop sz="92833" autoAdjust="0"/>
  </p:normalViewPr>
  <p:slideViewPr>
    <p:cSldViewPr>
      <p:cViewPr varScale="1">
        <p:scale>
          <a:sx n="73" d="100"/>
          <a:sy n="73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A24A8-0B7A-41CE-A128-FFBEAC0B47EC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3A57-BF5D-4191-99C7-4D5D42300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3A57-BF5D-4191-99C7-4D5D423009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order to know what exactly happen, it is worthwhile</a:t>
            </a:r>
            <a:r>
              <a:rPr lang="en-US" baseline="0" dirty="0" smtClean="0"/>
              <a:t> to look at to electron beam interactions.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3A57-BF5D-4191-99C7-4D5D423009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6B6428-5DB1-4DCA-A22D-1AF906E7C77A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C5F8-03AA-4AC7-B132-38AB123AA653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185C2-B4EF-482E-A304-F8318741D75C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4CBB2B-658A-4D25-9E18-BEC65DC05CD5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CF20D7F-3979-4A63-9B67-9A903481FB97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D70E-600A-4FF0-B979-9B0543401E7D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B94B-19DF-48AA-BBD9-187522FB2281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C0EB50-D450-4EF9-AA2F-428B472EF097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1CC8-70DE-4EE2-811E-DA18B7B127EC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22BC5EA-71BF-4B3A-AACB-BC9C18B501D5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95142A-5403-4CBB-B40F-354497F689E6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AB3762-16E8-4752-94C4-6C69B6C3A32A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gif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828800"/>
            <a:ext cx="7315200" cy="4800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en-US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Proximity Effect in EBL</a:t>
            </a:r>
          </a:p>
          <a:p>
            <a:pPr algn="ctr">
              <a:lnSpc>
                <a:spcPct val="150000"/>
              </a:lnSpc>
            </a:pPr>
            <a:r>
              <a:rPr lang="en-US" sz="24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by:</a:t>
            </a: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Zeinab Mohammadi</a:t>
            </a:r>
          </a:p>
          <a:p>
            <a:pPr algn="ctr">
              <a:lnSpc>
                <a:spcPct val="150000"/>
              </a:lnSpc>
            </a:pPr>
            <a:endParaRPr lang="en-US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November 2011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488553" y="1752600"/>
            <a:ext cx="426270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Electrical  and Computer Engineering Department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University of Victoria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9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810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4572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371600" y="1524000"/>
            <a:ext cx="6324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Proximity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effect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concepts reviewed </a:t>
            </a:r>
          </a:p>
          <a:p>
            <a:pPr algn="ctr">
              <a:buClr>
                <a:srgbClr val="FF000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Reason why it happens discussed</a:t>
            </a:r>
          </a:p>
          <a:p>
            <a:pPr algn="ctr">
              <a:buClr>
                <a:srgbClr val="FF000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Techniques to avoid and correct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it considered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  <a:blipFill dpi="0" rotWithShape="1">
            <a:blip r:embed="rId2" cstate="print"/>
            <a:srcRect/>
            <a:tile tx="0" ty="0" sx="100000" sy="100000" flip="none" algn="tl"/>
          </a:blip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pPr algn="ctr"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Questions?!</a:t>
            </a:r>
            <a:endParaRPr lang="fa-IR" sz="4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>
            <a:lum bright="-18000" contrast="6000"/>
          </a:blip>
          <a:srcRect/>
          <a:stretch>
            <a:fillRect/>
          </a:stretch>
        </p:blipFill>
        <p:spPr bwMode="auto">
          <a:xfrm>
            <a:off x="2057400" y="2743200"/>
            <a:ext cx="4913313" cy="37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8382000" cy="6016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u="sng" dirty="0" smtClean="0">
                <a:latin typeface="Times New Roman" pitchFamily="18" charset="0"/>
                <a:cs typeface="Times New Roman" pitchFamily="18" charset="0"/>
              </a:rPr>
              <a:t>Outline</a:t>
            </a: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Origins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Avoidance of Proximity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Correction</a:t>
            </a: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4572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Definition</a:t>
            </a:r>
            <a:endParaRPr lang="en-US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371600" y="1524000"/>
            <a:ext cx="6324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proximity effect is the change in feature size of pattern as a consequence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nonuniform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exposure!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059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3581400"/>
            <a:ext cx="2324100" cy="161925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3581400"/>
            <a:ext cx="2324100" cy="163830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1219200" y="5486400"/>
            <a:ext cx="63246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Pattern affected by proximity (left), After elimination of proximity effect (Right)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4572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Electron-Solid Interactions</a:t>
            </a:r>
            <a:endParaRPr lang="en-US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09600" y="1295400"/>
            <a:ext cx="7696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Forward Scattering                               Backward Scattering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Clr>
                <a:srgbClr val="FF0000"/>
              </a:buClr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Clr>
                <a:srgbClr val="FF0000"/>
              </a:buClr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Secondary Electrons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95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2667000"/>
            <a:ext cx="2950021" cy="2390775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4572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Forward Scattering </a:t>
            </a: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371600" y="1524000"/>
            <a:ext cx="6324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the electrons penetrate the resist, they experience many small angle scattering events, which tend to broaden the initial beam diameter.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02" name="Picture 2" descr="http://www.quantumdiaries.org/wp-content/uploads/2011/06/spi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962400"/>
            <a:ext cx="2047875" cy="2009776"/>
          </a:xfrm>
          <a:prstGeom prst="rect">
            <a:avLst/>
          </a:prstGeom>
          <a:noFill/>
        </p:spPr>
      </p:pic>
      <p:cxnSp>
        <p:nvCxnSpPr>
          <p:cNvPr id="10" name="Curved Connector 9"/>
          <p:cNvCxnSpPr/>
          <p:nvPr/>
        </p:nvCxnSpPr>
        <p:spPr>
          <a:xfrm rot="5400000" flipH="1" flipV="1">
            <a:off x="4343400" y="3886200"/>
            <a:ext cx="1066800" cy="609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 rot="16200000" flipV="1">
            <a:off x="3543300" y="3848100"/>
            <a:ext cx="990600" cy="7620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rot="5400000">
            <a:off x="3771900" y="5448300"/>
            <a:ext cx="914400" cy="3810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/>
          <p:nvPr/>
        </p:nvCxnSpPr>
        <p:spPr>
          <a:xfrm rot="16200000" flipH="1">
            <a:off x="4572000" y="5257800"/>
            <a:ext cx="762000" cy="609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xplosion 1 23"/>
          <p:cNvSpPr/>
          <p:nvPr/>
        </p:nvSpPr>
        <p:spPr>
          <a:xfrm>
            <a:off x="4267200" y="4724400"/>
            <a:ext cx="533400" cy="4572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http://www.quantumdiaries.org/wp-content/uploads/2011/06/spi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962400"/>
            <a:ext cx="2047875" cy="2009776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4572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Backward Scattering</a:t>
            </a:r>
          </a:p>
          <a:p>
            <a:pPr algn="ctr">
              <a:buNone/>
            </a:pPr>
            <a:endParaRPr lang="en-US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371600" y="1524000"/>
            <a:ext cx="6324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the electrons penetrate through the resist into the substrate, they occasionally undergo large angle scattering events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26" name="Picture 2" descr="http://l.thumbs.canstockphoto.com/canstock4034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810000"/>
            <a:ext cx="1524762" cy="1657350"/>
          </a:xfrm>
          <a:prstGeom prst="rect">
            <a:avLst/>
          </a:prstGeom>
          <a:noFill/>
        </p:spPr>
      </p:pic>
      <p:pic>
        <p:nvPicPr>
          <p:cNvPr id="7" name="Picture 2" descr="http://l.thumbs.canstockphoto.com/canstock4034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810000"/>
            <a:ext cx="1524762" cy="1657350"/>
          </a:xfrm>
          <a:prstGeom prst="rect">
            <a:avLst/>
          </a:prstGeom>
          <a:noFill/>
        </p:spPr>
      </p:pic>
      <p:pic>
        <p:nvPicPr>
          <p:cNvPr id="103428" name="Picture 4" descr="Atom Smiling - A cartoon blue atom happy and smil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5029200"/>
            <a:ext cx="1524000" cy="1656522"/>
          </a:xfrm>
          <a:prstGeom prst="rect">
            <a:avLst/>
          </a:prstGeom>
          <a:noFill/>
        </p:spPr>
      </p:pic>
      <p:sp>
        <p:nvSpPr>
          <p:cNvPr id="10" name="Explosion 2 9"/>
          <p:cNvSpPr/>
          <p:nvPr/>
        </p:nvSpPr>
        <p:spPr>
          <a:xfrm>
            <a:off x="3352800" y="5257800"/>
            <a:ext cx="457200" cy="4572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2 10"/>
          <p:cNvSpPr/>
          <p:nvPr/>
        </p:nvSpPr>
        <p:spPr>
          <a:xfrm>
            <a:off x="4267200" y="4572000"/>
            <a:ext cx="609600" cy="3810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2 11"/>
          <p:cNvSpPr/>
          <p:nvPr/>
        </p:nvSpPr>
        <p:spPr>
          <a:xfrm>
            <a:off x="5257800" y="5181600"/>
            <a:ext cx="533400" cy="4572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http://www.quantumdiaries.org/wp-content/uploads/2011/06/spin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5635965"/>
            <a:ext cx="457200" cy="448694"/>
          </a:xfrm>
          <a:prstGeom prst="rect">
            <a:avLst/>
          </a:prstGeom>
          <a:noFill/>
        </p:spPr>
      </p:pic>
      <p:pic>
        <p:nvPicPr>
          <p:cNvPr id="14" name="Picture 2" descr="http://www.quantumdiaries.org/wp-content/uploads/2011/06/spin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4035765"/>
            <a:ext cx="457200" cy="448694"/>
          </a:xfrm>
          <a:prstGeom prst="rect">
            <a:avLst/>
          </a:prstGeom>
          <a:noFill/>
        </p:spPr>
      </p:pic>
      <p:pic>
        <p:nvPicPr>
          <p:cNvPr id="15" name="Picture 2" descr="http://www.quantumdiaries.org/wp-content/uploads/2011/06/spin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1688" y="4038600"/>
            <a:ext cx="454311" cy="445859"/>
          </a:xfrm>
          <a:prstGeom prst="rect">
            <a:avLst/>
          </a:prstGeom>
          <a:noFill/>
        </p:spPr>
      </p:pic>
      <p:pic>
        <p:nvPicPr>
          <p:cNvPr id="17" name="Picture 4" descr="http://www.quantumdiaries.org/wp-content/uploads/2011/06/particle_rh_lef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5863405"/>
            <a:ext cx="457200" cy="451211"/>
          </a:xfrm>
          <a:prstGeom prst="rect">
            <a:avLst/>
          </a:prstGeom>
          <a:noFill/>
        </p:spPr>
      </p:pic>
      <p:pic>
        <p:nvPicPr>
          <p:cNvPr id="18" name="Picture 4" descr="http://www.quantumdiaries.org/wp-content/uploads/2011/06/particle_rh_lef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199" y="4495800"/>
            <a:ext cx="532387" cy="525413"/>
          </a:xfrm>
          <a:prstGeom prst="rect">
            <a:avLst/>
          </a:prstGeom>
          <a:noFill/>
        </p:spPr>
      </p:pic>
      <p:pic>
        <p:nvPicPr>
          <p:cNvPr id="19" name="Picture 4" descr="http://www.quantumdiaries.org/wp-content/uploads/2011/06/particle_rh_lef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4189002"/>
            <a:ext cx="457200" cy="4512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4572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Secondary Electrons</a:t>
            </a:r>
          </a:p>
          <a:p>
            <a:pPr algn="ctr">
              <a:buNone/>
            </a:pPr>
            <a:endParaRPr lang="en-US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33400" y="1295400"/>
            <a:ext cx="75438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the primary electrons slow down, much of their energy is dissipated in the form of secondary electrons with energies from 2 to 50 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this energy accumulates around patterned areas!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44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1" y="3226416"/>
            <a:ext cx="3200400" cy="3422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loud 6"/>
          <p:cNvSpPr/>
          <p:nvPr/>
        </p:nvSpPr>
        <p:spPr>
          <a:xfrm>
            <a:off x="609600" y="3429000"/>
            <a:ext cx="1600200" cy="983873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High energy!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6019800" y="3200400"/>
            <a:ext cx="1524000" cy="983873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Low energy!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loud 8"/>
          <p:cNvSpPr/>
          <p:nvPr/>
        </p:nvSpPr>
        <p:spPr>
          <a:xfrm>
            <a:off x="5181600" y="4114800"/>
            <a:ext cx="228600" cy="228600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5562600" y="3962400"/>
            <a:ext cx="381000" cy="457200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/>
          <p:cNvSpPr/>
          <p:nvPr/>
        </p:nvSpPr>
        <p:spPr>
          <a:xfrm>
            <a:off x="2438400" y="3733800"/>
            <a:ext cx="381000" cy="457200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3124200" y="3886200"/>
            <a:ext cx="228600" cy="228600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4572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Proximity Effect Avoidance </a:t>
            </a:r>
            <a:endParaRPr lang="en-US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371600" y="1524000"/>
            <a:ext cx="63246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Adjust the pattern size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Exposure of low energy e-beam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Multilayer resists coating techniques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5334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Correction</a:t>
            </a:r>
            <a:endParaRPr lang="en-US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1371600"/>
            <a:ext cx="7924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pPr algn="ctr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Modulation</a:t>
            </a:r>
          </a:p>
          <a:p>
            <a:pPr algn="ctr">
              <a:buClr>
                <a:srgbClr val="FF000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Background Exposure Correction (GHOST)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Software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t2.gstatic.com/images?q=tbn:ANd9GcSG0zIBE7nv3RoAkskYRThNEhbaNjuXEQAFaEm9FNeVV_V97JoHU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971800"/>
            <a:ext cx="457200" cy="457200"/>
          </a:xfrm>
          <a:prstGeom prst="rect">
            <a:avLst/>
          </a:prstGeom>
          <a:noFill/>
        </p:spPr>
      </p:pic>
      <p:pic>
        <p:nvPicPr>
          <p:cNvPr id="3076" name="Picture 4" descr="http://t3.gstatic.com/images?q=tbn:ANd9GcQnFJu5HB7OoUb61bOkTuh_CDX-Rs4aAXbkCKl9mZSk_8kQ5je5P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276600"/>
            <a:ext cx="457200" cy="457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09800" y="2971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FF0000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Very common technique with good resolution</a:t>
            </a:r>
          </a:p>
          <a:p>
            <a:pPr algn="ctr">
              <a:buClr>
                <a:srgbClr val="FF0000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 consuming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0" y="3962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FF0000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computation required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Extra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preparation and writing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time, less resolution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t2.gstatic.com/images?q=tbn:ANd9GcSG0zIBE7nv3RoAkskYRThNEhbaNjuXEQAFaEm9FNeVV_V97JoHU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886200"/>
            <a:ext cx="457200" cy="457200"/>
          </a:xfrm>
          <a:prstGeom prst="rect">
            <a:avLst/>
          </a:prstGeom>
          <a:noFill/>
        </p:spPr>
      </p:pic>
      <p:pic>
        <p:nvPicPr>
          <p:cNvPr id="11" name="Picture 4" descr="http://t3.gstatic.com/images?q=tbn:ANd9GcQnFJu5HB7OoUb61bOkTuh_CDX-Rs4aAXbkCKl9mZSk_8kQ5je5P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191000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07 0.32662 L 0.05607 -0.0067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07 0.33334 L 0.05607 -3.3333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33334 L -3.33333E-6 -3.33333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8" grpId="2"/>
      <p:bldP spid="9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11235</TotalTime>
  <Words>259</Words>
  <Application>Microsoft Office PowerPoint</Application>
  <PresentationFormat>On-screen Show (4:3)</PresentationFormat>
  <Paragraphs>161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Zeinab</dc:creator>
  <cp:lastModifiedBy>Zeinab</cp:lastModifiedBy>
  <cp:revision>588</cp:revision>
  <dcterms:created xsi:type="dcterms:W3CDTF">2011-08-08T11:03:17Z</dcterms:created>
  <dcterms:modified xsi:type="dcterms:W3CDTF">2011-11-08T11:26:41Z</dcterms:modified>
</cp:coreProperties>
</file>